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60" r:id="rId3"/>
    <p:sldId id="256" r:id="rId4"/>
    <p:sldId id="257" r:id="rId5"/>
    <p:sldId id="258"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79" autoAdjust="0"/>
    <p:restoredTop sz="94660"/>
  </p:normalViewPr>
  <p:slideViewPr>
    <p:cSldViewPr snapToGrid="0">
      <p:cViewPr varScale="1">
        <p:scale>
          <a:sx n="86" d="100"/>
          <a:sy n="86" d="100"/>
        </p:scale>
        <p:origin x="-72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C1B85-39D5-4E6F-AC94-509C72E5D814}" type="datetimeFigureOut">
              <a:rPr lang="en-US" smtClean="0"/>
              <a:pPr/>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19C141-E238-4460-A05E-FEC03F55D4F9}" type="slidenum">
              <a:rPr lang="en-US" smtClean="0"/>
              <a:pPr/>
              <a:t>‹#›</a:t>
            </a:fld>
            <a:endParaRPr lang="en-US"/>
          </a:p>
        </p:txBody>
      </p:sp>
    </p:spTree>
    <p:extLst>
      <p:ext uri="{BB962C8B-B14F-4D97-AF65-F5344CB8AC3E}">
        <p14:creationId xmlns:p14="http://schemas.microsoft.com/office/powerpoint/2010/main" xmlns="" val="81545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544696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xmlns="" val="56964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403995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40951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18605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6270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83019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22632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BBBF1-E764-430D-838A-F164177FDD36}"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419473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BBBF1-E764-430D-838A-F164177FDD36}"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11198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BBBF1-E764-430D-838A-F164177FDD36}"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196476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90830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69671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BBBF1-E764-430D-838A-F164177FDD36}"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253828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2590800" y="269875"/>
            <a:ext cx="8077200" cy="1143000"/>
          </a:xfrm>
        </p:spPr>
        <p:txBody>
          <a:bodyPr>
            <a:normAutofit fontScale="90000"/>
          </a:bodyPr>
          <a:lstStyle/>
          <a:p>
            <a:pPr algn="ctr"/>
            <a:r>
              <a:rPr lang="en-US" sz="4000" dirty="0"/>
              <a:t/>
            </a:r>
            <a:br>
              <a:rPr lang="en-US" sz="4000" dirty="0"/>
            </a:br>
            <a:endParaRPr lang="en-US" sz="4000" dirty="0"/>
          </a:p>
        </p:txBody>
      </p:sp>
      <p:sp>
        <p:nvSpPr>
          <p:cNvPr id="4" name="TextBox 3"/>
          <p:cNvSpPr txBox="1"/>
          <p:nvPr/>
        </p:nvSpPr>
        <p:spPr>
          <a:xfrm>
            <a:off x="4947601" y="770919"/>
            <a:ext cx="291778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بسم الله الرحمن الرحيم </a:t>
            </a:r>
            <a:endPar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3965104" y="1412875"/>
            <a:ext cx="532859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المحاضرة </a:t>
            </a:r>
            <a:r>
              <a:rPr lang="ar-EG" sz="3200" b="1" dirty="0" smtClean="0">
                <a:solidFill>
                  <a:prstClr val="black"/>
                </a:solidFill>
                <a:latin typeface="Calibri" panose="020F0502020204030204"/>
                <a:cs typeface="Arial" panose="020B0604020202020204" pitchFamily="34" charset="0"/>
              </a:rPr>
              <a:t>الرابعة</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endParaRPr>
          </a:p>
          <a:p>
            <a:pPr lvl="0" algn="ctr"/>
            <a:r>
              <a:rPr lang="ar-EG" sz="3200" b="1" dirty="0" smtClean="0"/>
              <a:t>عبدالرحمن بن خلدون </a:t>
            </a:r>
            <a:endParaRPr kumimoji="0" lang="en-GB" sz="3200" b="1" i="0" u="none" strike="noStrike" kern="1200" cap="none" spc="0" normalizeH="0" baseline="0" noProof="0" dirty="0">
              <a:ln>
                <a:noFill/>
              </a:ln>
              <a:solidFill>
                <a:prstClr val="black"/>
              </a:solidFill>
              <a:effectLst/>
              <a:uLnTx/>
              <a:uFillTx/>
              <a:latin typeface="Calibri" panose="020F0502020204030204"/>
            </a:endParaRPr>
          </a:p>
        </p:txBody>
      </p:sp>
      <p:pic>
        <p:nvPicPr>
          <p:cNvPr id="8194" name="Picture 2" descr="شعار جامعة بنها الجديد"/>
          <p:cNvPicPr>
            <a:picLocks noChangeAspect="1" noChangeArrowheads="1"/>
          </p:cNvPicPr>
          <p:nvPr/>
        </p:nvPicPr>
        <p:blipFill>
          <a:blip r:embed="rId5" cstate="email">
            <a:extLst>
              <a:ext uri="{28A0092B-C50C-407E-A947-70E740481C1C}">
                <a14:useLocalDpi xmlns:a14="http://schemas.microsoft.com/office/drawing/2010/main" xmlns="" val="0"/>
              </a:ext>
            </a:extLst>
          </a:blip>
          <a:srcRect/>
          <a:stretch>
            <a:fillRect/>
          </a:stretch>
        </p:blipFill>
        <p:spPr bwMode="auto">
          <a:xfrm>
            <a:off x="5748316" y="0"/>
            <a:ext cx="1371600" cy="764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2224401" y="3072606"/>
            <a:ext cx="8466725" cy="954107"/>
          </a:xfrm>
          <a:prstGeom prst="rect">
            <a:avLst/>
          </a:prstGeom>
        </p:spPr>
        <p:txBody>
          <a:bodyPr wrap="square">
            <a:spAutoFit/>
          </a:bodyPr>
          <a:lstStyle/>
          <a:p>
            <a:pPr algn="ctr">
              <a:defRPr/>
            </a:pPr>
            <a:r>
              <a:rPr lang="en-US" sz="2800" b="1" i="1" dirty="0">
                <a:solidFill>
                  <a:prstClr val="black"/>
                </a:solidFill>
                <a:cs typeface="Arial" panose="020B0604020202020204" pitchFamily="34" charset="0"/>
              </a:rPr>
              <a:t>Sociological texts</a:t>
            </a:r>
            <a:r>
              <a:rPr lang="ar-EG" sz="2800" b="1" i="1" dirty="0">
                <a:solidFill>
                  <a:prstClr val="black"/>
                </a:solidFill>
              </a:rPr>
              <a:t> </a:t>
            </a:r>
            <a:endParaRPr lang="en-US" sz="2800" b="1" i="1" dirty="0">
              <a:solidFill>
                <a:prstClr val="black"/>
              </a:solidFill>
              <a:cs typeface="Arial" panose="020B0604020202020204" pitchFamily="34" charset="0"/>
            </a:endParaRPr>
          </a:p>
          <a:p>
            <a:pPr lvl="0" algn="ctr">
              <a:defRPr/>
            </a:pPr>
            <a:r>
              <a:rPr lang="ar-EG" sz="2800" b="1" i="1">
                <a:solidFill>
                  <a:prstClr val="black"/>
                </a:solidFill>
              </a:rPr>
              <a:t>نصوص اجتماعية</a:t>
            </a:r>
            <a:endParaRPr lang="ar-EG" sz="2800" b="1" i="1" dirty="0">
              <a:solidFill>
                <a:prstClr val="black"/>
              </a:solidFill>
            </a:endParaRPr>
          </a:p>
        </p:txBody>
      </p:sp>
      <p:sp>
        <p:nvSpPr>
          <p:cNvPr id="9" name="Rectangle 8"/>
          <p:cNvSpPr/>
          <p:nvPr/>
        </p:nvSpPr>
        <p:spPr>
          <a:xfrm>
            <a:off x="2325532" y="4589513"/>
            <a:ext cx="8466725"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prstClr val="black"/>
                </a:solidFill>
                <a:effectLst/>
                <a:uLnTx/>
                <a:uFillTx/>
                <a:latin typeface="Calibri" panose="020F0502020204030204"/>
                <a:ea typeface="+mn-ea"/>
                <a:cs typeface="+mn-cs"/>
              </a:rPr>
              <a:t>By </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DR.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Karima</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samer</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el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hosary</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40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xmlns="" val="57740898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4893647"/>
          </a:xfrm>
          <a:prstGeom prst="rect">
            <a:avLst/>
          </a:prstGeom>
        </p:spPr>
        <p:txBody>
          <a:bodyPr wrap="square">
            <a:spAutoFit/>
          </a:bodyPr>
          <a:lstStyle/>
          <a:p>
            <a:r>
              <a:rPr lang="en-US" sz="2400" dirty="0"/>
              <a:t>Abu  </a:t>
            </a:r>
            <a:r>
              <a:rPr lang="en-US" sz="2400" dirty="0" err="1"/>
              <a:t>Zayd</a:t>
            </a:r>
            <a:r>
              <a:rPr lang="en-US" sz="2400" dirty="0"/>
              <a:t>  '  </a:t>
            </a:r>
            <a:r>
              <a:rPr lang="en-US" sz="2400" dirty="0" err="1"/>
              <a:t>Abd</a:t>
            </a:r>
            <a:r>
              <a:rPr lang="en-US" sz="2400" dirty="0"/>
              <a:t>  al-Rahman  ibn  Muhammad  ibn  </a:t>
            </a:r>
            <a:r>
              <a:rPr lang="en-US" sz="2400" dirty="0" err="1"/>
              <a:t>Khaldun</a:t>
            </a:r>
            <a:r>
              <a:rPr lang="en-US" sz="2400" dirty="0"/>
              <a:t>  </a:t>
            </a:r>
            <a:r>
              <a:rPr lang="en-US" sz="2400" dirty="0" err="1"/>
              <a:t>alHadrami</a:t>
            </a:r>
            <a:r>
              <a:rPr lang="en-US" sz="2400" dirty="0"/>
              <a:t>,  known  to  the  world  simply  as  Ibn  </a:t>
            </a:r>
            <a:r>
              <a:rPr lang="en-US" sz="2400" dirty="0" err="1"/>
              <a:t>Khaldun</a:t>
            </a:r>
            <a:r>
              <a:rPr lang="en-US" sz="2400" dirty="0"/>
              <a:t>,  was  born  in  Tunis in  1332  CE.  He  came  from  a  wealthy  and  politically  prestigious  family, the  </a:t>
            </a:r>
            <a:r>
              <a:rPr lang="en-US" sz="2400" dirty="0" err="1"/>
              <a:t>Banu</a:t>
            </a:r>
            <a:r>
              <a:rPr lang="en-US" sz="2400" dirty="0"/>
              <a:t>  </a:t>
            </a:r>
            <a:r>
              <a:rPr lang="en-US" sz="2400" dirty="0" err="1"/>
              <a:t>Khaldun</a:t>
            </a:r>
            <a:r>
              <a:rPr lang="en-US" sz="2400" dirty="0"/>
              <a:t>,  which  had  emigrated  from  Al-Andalus  after  the  fall of  Cordoba  and  Seville  during  the  Reconquista  of  the  Iberian  Peninsula from  Islamic  rule  in  the  mid-13th  century.  His  family's  status  emanated first  from  its  long  history  of  political  and  military  service  to  the Umayyad,  </a:t>
            </a:r>
            <a:r>
              <a:rPr lang="en-US" sz="2400" dirty="0" err="1"/>
              <a:t>Cordoban</a:t>
            </a:r>
            <a:r>
              <a:rPr lang="en-US" sz="2400" dirty="0"/>
              <a:t>,  </a:t>
            </a:r>
            <a:r>
              <a:rPr lang="en-US" sz="2400" dirty="0" err="1"/>
              <a:t>Almoravid</a:t>
            </a:r>
            <a:r>
              <a:rPr lang="en-US" sz="2400" dirty="0"/>
              <a:t>,  and  </a:t>
            </a:r>
            <a:r>
              <a:rPr lang="en-US" sz="2400" dirty="0" err="1"/>
              <a:t>Almohad</a:t>
            </a:r>
            <a:r>
              <a:rPr lang="en-US" sz="2400" dirty="0"/>
              <a:t>  dynasties  in  AlAndalus.12  Second,  the  </a:t>
            </a:r>
            <a:r>
              <a:rPr lang="en-US" sz="2400" dirty="0" err="1"/>
              <a:t>Banu</a:t>
            </a:r>
            <a:r>
              <a:rPr lang="en-US" sz="2400" dirty="0"/>
              <a:t>  </a:t>
            </a:r>
            <a:r>
              <a:rPr lang="en-US" sz="2400" dirty="0" err="1"/>
              <a:t>Khaldun's</a:t>
            </a:r>
            <a:r>
              <a:rPr lang="en-US" sz="2400" dirty="0"/>
              <a:t>  Arab  and  Berber  pedigree cemented  its  status  among  the  Andalusian  and,  later,  </a:t>
            </a:r>
            <a:r>
              <a:rPr lang="en-US" sz="2400" dirty="0" err="1"/>
              <a:t>Hafsid</a:t>
            </a:r>
            <a:r>
              <a:rPr lang="en-US" sz="2400" dirty="0"/>
              <a:t>  Tunisian elite.  In  his  autobiography,  for  example,  Ibn  </a:t>
            </a:r>
            <a:r>
              <a:rPr lang="en-US" sz="2400" dirty="0" err="1"/>
              <a:t>Khaldun</a:t>
            </a:r>
            <a:r>
              <a:rPr lang="en-US" sz="2400" dirty="0"/>
              <a:t>  traces  his  paternal roots  back  to  the  first  days  of  Islam  in  the  southern  </a:t>
            </a:r>
            <a:r>
              <a:rPr lang="en-US" sz="2400" dirty="0" err="1"/>
              <a:t>Hadramut</a:t>
            </a:r>
            <a:r>
              <a:rPr lang="en-US" sz="2400" dirty="0"/>
              <a:t>  region  of Yemen.13  More  important  than  his  family's  status  and  station  in  Tunis, however,  were  the  social,  cultural,  and  political  contexts  into  which  he was  born.</a:t>
            </a:r>
          </a:p>
        </p:txBody>
      </p:sp>
    </p:spTree>
    <p:extLst>
      <p:ext uri="{BB962C8B-B14F-4D97-AF65-F5344CB8AC3E}">
        <p14:creationId xmlns:p14="http://schemas.microsoft.com/office/powerpoint/2010/main" xmlns="" val="408635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455" y="169021"/>
            <a:ext cx="11471563" cy="4524315"/>
          </a:xfrm>
          <a:prstGeom prst="rect">
            <a:avLst/>
          </a:prstGeom>
        </p:spPr>
        <p:txBody>
          <a:bodyPr wrap="square">
            <a:spAutoFit/>
          </a:bodyPr>
          <a:lstStyle/>
          <a:p>
            <a:pPr algn="r"/>
            <a:r>
              <a:rPr lang="ar-EG" sz="4800" dirty="0"/>
              <a:t>أبو زيد عبد الرحمن بن محمد بن خلدون الحضرمي، والمعروف باسم ابن خلدون، ولد في تونس في عام 1332 م. جاء من عائلة ثرية ومرموقة </a:t>
            </a:r>
            <a:r>
              <a:rPr lang="ar-EG" sz="4800" dirty="0" smtClean="0"/>
              <a:t>سياسيا هم </a:t>
            </a:r>
            <a:r>
              <a:rPr lang="ar-EG" sz="4800" dirty="0"/>
              <a:t>بنو خلدون، الذين هاجروا من الأندلس بعد سقوط قرطبة وإشبيلية خلال استرداد شبه الجزيرة الإيبيرية من الحكم الإسلامي في منتصف القرن الثالث عشر. </a:t>
            </a:r>
            <a:endParaRPr lang="en-US" sz="4800" dirty="0"/>
          </a:p>
        </p:txBody>
      </p:sp>
    </p:spTree>
    <p:extLst>
      <p:ext uri="{BB962C8B-B14F-4D97-AF65-F5344CB8AC3E}">
        <p14:creationId xmlns:p14="http://schemas.microsoft.com/office/powerpoint/2010/main" xmlns="" val="230212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0163" y="447377"/>
            <a:ext cx="10572750" cy="3416320"/>
          </a:xfrm>
          <a:prstGeom prst="rect">
            <a:avLst/>
          </a:prstGeom>
          <a:noFill/>
        </p:spPr>
        <p:txBody>
          <a:bodyPr wrap="square" lIns="91440" tIns="45720" rIns="91440" bIns="45720">
            <a:spAutoFit/>
          </a:bodyPr>
          <a:lstStyle/>
          <a:p>
            <a:pPr algn="r"/>
            <a:r>
              <a:rPr lang="ar-EG" sz="5400" dirty="0"/>
              <a:t>ولعائلته تاريخ طويل في الخدمة السياسية والعسكرية ومما عزز  أصل بني خلدون العربي والبربري مكانته بين النخبة الأندلسية، وفي وقت لاحق، بين النخبة التونسية الحفصية. </a:t>
            </a:r>
            <a:endParaRPr lang="en-US" sz="5400" dirty="0"/>
          </a:p>
        </p:txBody>
      </p:sp>
    </p:spTree>
    <p:extLst>
      <p:ext uri="{BB962C8B-B14F-4D97-AF65-F5344CB8AC3E}">
        <p14:creationId xmlns:p14="http://schemas.microsoft.com/office/powerpoint/2010/main" xmlns="" val="361528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09835"/>
            <a:ext cx="11088985" cy="5078313"/>
          </a:xfrm>
          <a:prstGeom prst="rect">
            <a:avLst/>
          </a:prstGeom>
          <a:noFill/>
        </p:spPr>
        <p:txBody>
          <a:bodyPr wrap="square" lIns="91440" tIns="45720" rIns="91440" bIns="45720">
            <a:spAutoFit/>
          </a:bodyPr>
          <a:lstStyle/>
          <a:p>
            <a:pPr algn="r"/>
            <a:r>
              <a:rPr lang="ar-EG" sz="5400" dirty="0"/>
              <a:t>في سيرته الذاتية، يتبع ابن خلدون جذوره الأبوية إلى الأيام الأولى للإسلام في منطقة حضرموت الجنوبية في اليمن. ولكن الأهم من مكانة عائلته في تونس، كان السياقات الاجتماعية والثقافية والسياسية التي ولد فيها. وشكلت فكره ونظرياته فيما بعد.</a:t>
            </a:r>
            <a:endParaRPr lang="en-US" sz="5400" dirty="0"/>
          </a:p>
        </p:txBody>
      </p:sp>
    </p:spTree>
    <p:extLst>
      <p:ext uri="{BB962C8B-B14F-4D97-AF65-F5344CB8AC3E}">
        <p14:creationId xmlns:p14="http://schemas.microsoft.com/office/powerpoint/2010/main" xmlns="" val="3047546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46936" y="2381380"/>
            <a:ext cx="3711465" cy="2800221"/>
          </a:xfrm>
          <a:prstGeom prst="rect">
            <a:avLst/>
          </a:prstGeom>
          <a:noFill/>
        </p:spPr>
        <p:txBody>
          <a:bodyPr wrap="square" rtlCol="0">
            <a:normAutofit/>
          </a:bodyPr>
          <a:lstStyle/>
          <a:p>
            <a:r>
              <a:rPr lang="en-US" sz="6600" dirty="0"/>
              <a:t>Thank you</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xmlns=""/>
              </a:ext>
            </a:extLst>
          </a:blip>
          <a:srcRect/>
          <a:stretch/>
        </p:blipFill>
        <p:spPr>
          <a:xfrm>
            <a:off x="3053862" y="1514198"/>
            <a:ext cx="3042138" cy="3057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29027596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324</Words>
  <Application>Microsoft Office PowerPoint</Application>
  <PresentationFormat>مخصص</PresentationFormat>
  <Paragraphs>15</Paragraphs>
  <Slides>6</Slides>
  <Notes>2</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Office Theme</vt:lpstr>
      <vt:lpstr> </vt:lpstr>
      <vt:lpstr>الشريحة 2</vt:lpstr>
      <vt:lpstr>الشريحة 3</vt:lpstr>
      <vt:lpstr>الشريحة 4</vt:lpstr>
      <vt:lpstr>الشريحة 5</vt:lpstr>
      <vt:lpstr>الشريحة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 PC</dc:creator>
  <cp:lastModifiedBy>Dr Karema-PC</cp:lastModifiedBy>
  <cp:revision>25</cp:revision>
  <dcterms:created xsi:type="dcterms:W3CDTF">2020-10-17T16:02:28Z</dcterms:created>
  <dcterms:modified xsi:type="dcterms:W3CDTF">2021-04-19T19:25:28Z</dcterms:modified>
</cp:coreProperties>
</file>